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Berkshire Swash"/>
      <p:regular r:id="rId12"/>
    </p:embeddedFont>
    <p:embeddedFont>
      <p:font typeface="Comfortaa"/>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f4b79d13336fb43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f4b79d13336fb43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f4b79d13336fb43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f4b79d13336fb43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f4b79d13336fb43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f4b79d13336fb43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f4b79d13336fb43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f4b79d13336fb43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f4b79d13336fb43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f4b79d13336fb43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6800e922023c05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6800e922023c05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6800e922023c054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6800e922023c054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f4b79d13336fb43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f4b79d13336fb4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youtu.be/xKQBmxEgEF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mos.ru/en/news/item/6260507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hyperlink" Target="https://natashaskitchen.com/chicken-kotleti-you-will-dream-about-recipe/" TargetMode="External"/><Relationship Id="rId7" Type="http://schemas.openxmlformats.org/officeDocument/2006/relationships/hyperlink" Target="https://natashaskitchen.com/russian-pelmeni-recipe-new-dough-recip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natashaskitchen.com/ukrainian-syrniki-recipe/" TargetMode="External"/><Relationship Id="rId5" Type="http://schemas.openxmlformats.org/officeDocument/2006/relationships/hyperlink" Target="https://natashaskitchen.com/borscht-recipe-with-meat/" TargetMode="External"/><Relationship Id="rId4" Type="http://schemas.openxmlformats.org/officeDocument/2006/relationships/hyperlink" Target="https://natashaskitchen.com/maple-roasted-sweet-potatoes-and-bac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outu.be/0ri6Fq2-EFU"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youtu.be/M0aB6tLip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500"/>
          </a:xfrm>
          <a:prstGeom prst="rect">
            <a:avLst/>
          </a:prstGeom>
          <a:noFill/>
          <a:ln>
            <a:noFill/>
          </a:ln>
        </p:spPr>
      </p:pic>
      <p:sp>
        <p:nvSpPr>
          <p:cNvPr id="55" name="Google Shape;55;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solidFill>
                  <a:srgbClr val="FFFFFF"/>
                </a:solidFill>
              </a:rPr>
              <a:t>WELCOME TO RUSSIAN CLUB!! </a:t>
            </a:r>
            <a:endParaRPr b="1">
              <a:solidFill>
                <a:srgbClr val="FFFFFF"/>
              </a:solidFill>
            </a:endParaRPr>
          </a:p>
          <a:p>
            <a:pPr marL="0" lvl="0" indent="0" algn="ctr" rtl="0">
              <a:spcBef>
                <a:spcPts val="0"/>
              </a:spcBef>
              <a:spcAft>
                <a:spcPts val="0"/>
              </a:spcAft>
              <a:buNone/>
            </a:pPr>
            <a:r>
              <a:rPr lang="en" sz="3300" b="1">
                <a:solidFill>
                  <a:srgbClr val="FFFFFF"/>
                </a:solidFill>
              </a:rPr>
              <a:t>We will begin shortly :) </a:t>
            </a:r>
            <a:endParaRPr sz="3300" b="1">
              <a:solidFill>
                <a:srgbClr val="FFFFFF"/>
              </a:solidFill>
            </a:endParaRPr>
          </a:p>
        </p:txBody>
      </p:sp>
      <p:sp>
        <p:nvSpPr>
          <p:cNvPr id="56" name="Google Shape;56;p13"/>
          <p:cNvSpPr txBox="1">
            <a:spLocks noGrp="1"/>
          </p:cNvSpPr>
          <p:nvPr>
            <p:ph type="subTitle" idx="1"/>
          </p:nvPr>
        </p:nvSpPr>
        <p:spPr>
          <a:xfrm>
            <a:off x="311700" y="2834125"/>
            <a:ext cx="8520600" cy="104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300" b="1">
                <a:solidFill>
                  <a:srgbClr val="FFFFFF"/>
                </a:solidFill>
              </a:rPr>
              <a:t>Today’s topic: Harvest Festival (Обжинки)</a:t>
            </a:r>
            <a:endParaRPr sz="3300" b="1">
              <a:solidFill>
                <a:srgbClr val="FFFFFF"/>
              </a:solidFill>
            </a:endParaRPr>
          </a:p>
          <a:p>
            <a:pPr marL="0" lvl="0" indent="0" algn="ctr" rtl="0">
              <a:spcBef>
                <a:spcPts val="0"/>
              </a:spcBef>
              <a:spcAft>
                <a:spcPts val="0"/>
              </a:spcAft>
              <a:buNone/>
            </a:pPr>
            <a:r>
              <a:rPr lang="en" sz="1900" b="1" u="sng">
                <a:solidFill>
                  <a:schemeClr val="hlink"/>
                </a:solidFill>
                <a:hlinkClick r:id="rId4"/>
              </a:rPr>
              <a:t>https://youtu.be/xKQBmxEgEFM</a:t>
            </a:r>
            <a:endParaRPr sz="1900" b="1">
              <a:solidFill>
                <a:srgbClr val="000000"/>
              </a:solidFill>
            </a:endParaRPr>
          </a:p>
          <a:p>
            <a:pPr marL="0" lvl="0" indent="0" algn="ctr" rtl="0">
              <a:spcBef>
                <a:spcPts val="0"/>
              </a:spcBef>
              <a:spcAft>
                <a:spcPts val="0"/>
              </a:spcAft>
              <a:buNone/>
            </a:pPr>
            <a:endParaRPr sz="1900" b="1">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Berkshire Swash"/>
                <a:ea typeface="Berkshire Swash"/>
                <a:cs typeface="Berkshire Swash"/>
                <a:sym typeface="Berkshire Swash"/>
              </a:rPr>
              <a:t>Russian harvest festival history</a:t>
            </a:r>
            <a:endParaRPr>
              <a:latin typeface="Berkshire Swash"/>
              <a:ea typeface="Berkshire Swash"/>
              <a:cs typeface="Berkshire Swash"/>
              <a:sym typeface="Berkshire Swash"/>
            </a:endParaRPr>
          </a:p>
        </p:txBody>
      </p:sp>
      <p:sp>
        <p:nvSpPr>
          <p:cNvPr id="62" name="Google Shape;62;p14"/>
          <p:cNvSpPr txBox="1">
            <a:spLocks noGrp="1"/>
          </p:cNvSpPr>
          <p:nvPr>
            <p:ph type="body" idx="1"/>
          </p:nvPr>
        </p:nvSpPr>
        <p:spPr>
          <a:xfrm>
            <a:off x="311700" y="1114193"/>
            <a:ext cx="8520600" cy="3605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Long before Europeans settled in North America, festivals of thanks and celebrations of harvest took place in Europe in the months of October and November.</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In Russia a similar holiday exists called ‘Обжинки’, or Obzhynki; a Slavic harvest festival.</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In pre-Christian times, the feast usually fell on or after the autumn equinox following the end of the harvest season.</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The feast was initially associated with the pagan Slavic cult of plants, trees and agriculture.</a:t>
            </a:r>
            <a:endParaRPr b="1">
              <a:solidFill>
                <a:srgbClr val="000000"/>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Berkshire Swash"/>
                <a:ea typeface="Berkshire Swash"/>
                <a:cs typeface="Berkshire Swash"/>
                <a:sym typeface="Berkshire Swash"/>
              </a:rPr>
              <a:t>Continued </a:t>
            </a:r>
            <a:endParaRPr>
              <a:latin typeface="Berkshire Swash"/>
              <a:ea typeface="Berkshire Swash"/>
              <a:cs typeface="Berkshire Swash"/>
              <a:sym typeface="Berkshire Swash"/>
            </a:endParaRPr>
          </a:p>
        </p:txBody>
      </p:sp>
      <p:sp>
        <p:nvSpPr>
          <p:cNvPr id="68" name="Google Shape;68;p15"/>
          <p:cNvSpPr txBox="1">
            <a:spLocks noGrp="1"/>
          </p:cNvSpPr>
          <p:nvPr>
            <p:ph type="body" idx="1"/>
          </p:nvPr>
        </p:nvSpPr>
        <p:spPr>
          <a:xfrm>
            <a:off x="311700" y="1152475"/>
            <a:ext cx="8520600" cy="3911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Comfortaa"/>
              <a:buChar char="●"/>
            </a:pPr>
            <a:r>
              <a:rPr lang="en" b="1">
                <a:solidFill>
                  <a:schemeClr val="dk1"/>
                </a:solidFill>
                <a:latin typeface="Comfortaa"/>
                <a:ea typeface="Comfortaa"/>
                <a:cs typeface="Comfortaa"/>
                <a:sym typeface="Comfortaa"/>
              </a:rPr>
              <a:t>In the 16th century in Central and Eastern Europe it gained a Christian character and started to be organized by the land gentry and more affluent peasants as a means to think the reapers and their families further for their work both during the harvest and during the year.</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The celebration of plenty through food and good company.</a:t>
            </a:r>
            <a:endParaRPr b="1">
              <a:solidFill>
                <a:srgbClr val="000000"/>
              </a:solidFill>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Berkshire Swash"/>
                <a:ea typeface="Berkshire Swash"/>
                <a:cs typeface="Berkshire Swash"/>
                <a:sym typeface="Berkshire Swash"/>
              </a:rPr>
              <a:t>Modern day celebrations</a:t>
            </a:r>
            <a:endParaRPr>
              <a:latin typeface="Berkshire Swash"/>
              <a:ea typeface="Berkshire Swash"/>
              <a:cs typeface="Berkshire Swash"/>
              <a:sym typeface="Berkshire Swash"/>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This is the biggest Moscow Seasons food event. The festival is to cover more than 1,500 venues around Moscow. This year, the event is going to be about innovations in agriculture.</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Guests are in for a variety of farm products, original seasonal meals, folk concerts, lectures, workshops and more.</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Red Square will be the largest Golden Autumn venue, with a real Russian field with cereals growing, a wild garden with trees and berries, a pasture with wooden sculptures of animals, and an apiary with real beehives and a mill.</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u="sng">
                <a:solidFill>
                  <a:schemeClr val="hlink"/>
                </a:solidFill>
                <a:latin typeface="Comfortaa"/>
                <a:ea typeface="Comfortaa"/>
                <a:cs typeface="Comfortaa"/>
                <a:sym typeface="Comfortaa"/>
                <a:hlinkClick r:id="rId3"/>
              </a:rPr>
              <a:t>https://www.mos.ru/en/news/item/62605073/</a:t>
            </a:r>
            <a:endParaRPr b="1">
              <a:solidFill>
                <a:srgbClr val="000000"/>
              </a:solidFill>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Berkshire Swash"/>
                <a:ea typeface="Berkshire Swash"/>
                <a:cs typeface="Berkshire Swash"/>
                <a:sym typeface="Berkshire Swash"/>
              </a:rPr>
              <a:t>Traditions/ Rituals</a:t>
            </a:r>
            <a:endParaRPr>
              <a:latin typeface="Berkshire Swash"/>
              <a:ea typeface="Berkshire Swash"/>
              <a:cs typeface="Berkshire Swash"/>
              <a:sym typeface="Berkshire Swash"/>
            </a:endParaRPr>
          </a:p>
        </p:txBody>
      </p:sp>
      <p:sp>
        <p:nvSpPr>
          <p:cNvPr id="80" name="Google Shape;80;p17"/>
          <p:cNvSpPr txBox="1">
            <a:spLocks noGrp="1"/>
          </p:cNvSpPr>
          <p:nvPr>
            <p:ph type="body" idx="1"/>
          </p:nvPr>
        </p:nvSpPr>
        <p:spPr>
          <a:xfrm>
            <a:off x="311700" y="1152475"/>
            <a:ext cx="8520600" cy="410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The wreath is a central feature of most celebrations associated with it, as it symbolises a rich harvest, the prospect of wealth and the power of new life vested in the grain gathered during the Summer.</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The latter probably explains why in many regions the grain from the wreath is used as the first batch of grain threshed and set aside for next year's sowing</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Originally the wreath was in fact a decorated sheaf of grain, decorated with field flowers, ribbons and braided straws.</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However, with time other forms of wreath became more popular, including the now-typical round wreath, but crown-shaped, oval or rectangular wreaths are also popular in various regions.</a:t>
            </a:r>
            <a:endParaRPr b="1">
              <a:solidFill>
                <a:srgbClr val="000000"/>
              </a:solidFill>
              <a:latin typeface="Comfortaa"/>
              <a:ea typeface="Comfortaa"/>
              <a:cs typeface="Comfortaa"/>
              <a:sym typeface="Comforta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Berkshire Swash"/>
                <a:ea typeface="Berkshire Swash"/>
                <a:cs typeface="Berkshire Swash"/>
                <a:sym typeface="Berkshire Swash"/>
              </a:rPr>
              <a:t>Continued </a:t>
            </a:r>
            <a:endParaRPr>
              <a:latin typeface="Berkshire Swash"/>
              <a:ea typeface="Berkshire Swash"/>
              <a:cs typeface="Berkshire Swash"/>
              <a:sym typeface="Berkshire Swash"/>
            </a:endParaRPr>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The sheaf or the wreath is usually brought back into the village by a ceremonial procession. It is often blessed, either by a Christian priest, or in an extra-religious way</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By mid-August harvest grain ends, hence the name of the holiday. Includes the rituals associated with last (dozhinochnym) sheaf, the ritual of "curling beard" and a celebratory meal.</a:t>
            </a:r>
            <a:endParaRPr b="1">
              <a:solidFill>
                <a:srgbClr val="000000"/>
              </a:solidFill>
              <a:latin typeface="Comfortaa"/>
              <a:ea typeface="Comfortaa"/>
              <a:cs typeface="Comfortaa"/>
              <a:sym typeface="Comfortaa"/>
            </a:endParaRPr>
          </a:p>
          <a:p>
            <a:pPr marL="457200" lvl="0" indent="-342900" algn="l" rtl="0">
              <a:spcBef>
                <a:spcPts val="0"/>
              </a:spcBef>
              <a:spcAft>
                <a:spcPts val="0"/>
              </a:spcAft>
              <a:buClr>
                <a:srgbClr val="000000"/>
              </a:buClr>
              <a:buSzPts val="1800"/>
              <a:buFont typeface="Comfortaa"/>
              <a:buChar char="●"/>
            </a:pPr>
            <a:r>
              <a:rPr lang="en" b="1">
                <a:solidFill>
                  <a:srgbClr val="000000"/>
                </a:solidFill>
                <a:latin typeface="Comfortaa"/>
                <a:ea typeface="Comfortaa"/>
                <a:cs typeface="Comfortaa"/>
                <a:sym typeface="Comfortaa"/>
              </a:rPr>
              <a:t>Almost lost in Russia at the Soviet period. In the post-Soviet period this folk tradition in some countries has been recreated as an official holiday.</a:t>
            </a:r>
            <a:endParaRPr b="1">
              <a:solidFill>
                <a:srgbClr val="000000"/>
              </a:solidFill>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Berkshire Swash"/>
                <a:ea typeface="Berkshire Swash"/>
                <a:cs typeface="Berkshire Swash"/>
                <a:sym typeface="Berkshire Swash"/>
              </a:rPr>
              <a:t>Foods</a:t>
            </a:r>
            <a:endParaRPr>
              <a:latin typeface="Berkshire Swash"/>
              <a:ea typeface="Berkshire Swash"/>
              <a:cs typeface="Berkshire Swash"/>
              <a:sym typeface="Berkshire Swash"/>
            </a:endParaRPr>
          </a:p>
        </p:txBody>
      </p:sp>
      <p:sp>
        <p:nvSpPr>
          <p:cNvPr id="92" name="Google Shape;92;p19"/>
          <p:cNvSpPr txBox="1">
            <a:spLocks noGrp="1"/>
          </p:cNvSpPr>
          <p:nvPr>
            <p:ph type="body" idx="1"/>
          </p:nvPr>
        </p:nvSpPr>
        <p:spPr>
          <a:xfrm>
            <a:off x="311700" y="1152475"/>
            <a:ext cx="3861000" cy="3895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Comfortaa"/>
              <a:buChar char="●"/>
            </a:pPr>
            <a:r>
              <a:rPr lang="en">
                <a:solidFill>
                  <a:schemeClr val="dk1"/>
                </a:solidFill>
                <a:latin typeface="Comfortaa"/>
                <a:ea typeface="Comfortaa"/>
                <a:cs typeface="Comfortaa"/>
                <a:sym typeface="Comfortaa"/>
              </a:rPr>
              <a:t> </a:t>
            </a:r>
            <a:r>
              <a:rPr lang="en" b="1">
                <a:solidFill>
                  <a:schemeClr val="dk1"/>
                </a:solidFill>
                <a:latin typeface="Comfortaa"/>
                <a:ea typeface="Comfortaa"/>
                <a:cs typeface="Comfortaa"/>
                <a:sym typeface="Comfortaa"/>
              </a:rPr>
              <a:t>Fried Kotletki</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Dry red and white Krasnodar wines</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Steamed sliced yams</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Traditionally marinated forest mushrooms</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Various veggies like steamed broccoli and chopped steamed squash</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Sautéed spuds </a:t>
            </a:r>
            <a:endParaRPr b="1">
              <a:solidFill>
                <a:srgbClr val="000000"/>
              </a:solidFill>
              <a:latin typeface="Comfortaa"/>
              <a:ea typeface="Comfortaa"/>
              <a:cs typeface="Comfortaa"/>
              <a:sym typeface="Comfortaa"/>
            </a:endParaRPr>
          </a:p>
          <a:p>
            <a:pPr marL="457200" lvl="0" indent="-317500" algn="l" rtl="0">
              <a:spcBef>
                <a:spcPts val="0"/>
              </a:spcBef>
              <a:spcAft>
                <a:spcPts val="0"/>
              </a:spcAft>
              <a:buClr>
                <a:srgbClr val="000000"/>
              </a:buClr>
              <a:buSzPts val="1400"/>
              <a:buFont typeface="Comfortaa"/>
              <a:buChar char="●"/>
            </a:pPr>
            <a:r>
              <a:rPr lang="en" b="1">
                <a:solidFill>
                  <a:srgbClr val="000000"/>
                </a:solidFill>
                <a:latin typeface="Comfortaa"/>
                <a:ea typeface="Comfortaa"/>
                <a:cs typeface="Comfortaa"/>
                <a:sym typeface="Comfortaa"/>
              </a:rPr>
              <a:t>While this is different from the usual turkey these holiday meals are a delicious and festive Russian alternative</a:t>
            </a:r>
            <a:endParaRPr b="1">
              <a:solidFill>
                <a:srgbClr val="000000"/>
              </a:solidFill>
              <a:latin typeface="Comfortaa"/>
              <a:ea typeface="Comfortaa"/>
              <a:cs typeface="Comfortaa"/>
              <a:sym typeface="Comfortaa"/>
            </a:endParaRPr>
          </a:p>
        </p:txBody>
      </p:sp>
      <p:sp>
        <p:nvSpPr>
          <p:cNvPr id="93" name="Google Shape;93;p1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4" name="Google Shape;94;p19"/>
          <p:cNvPicPr preferRelativeResize="0"/>
          <p:nvPr/>
        </p:nvPicPr>
        <p:blipFill>
          <a:blip r:embed="rId3">
            <a:alphaModFix/>
          </a:blip>
          <a:stretch>
            <a:fillRect/>
          </a:stretch>
        </p:blipFill>
        <p:spPr>
          <a:xfrm>
            <a:off x="6254228" y="60150"/>
            <a:ext cx="2889774" cy="2253175"/>
          </a:xfrm>
          <a:prstGeom prst="rect">
            <a:avLst/>
          </a:prstGeom>
          <a:noFill/>
          <a:ln>
            <a:noFill/>
          </a:ln>
        </p:spPr>
      </p:pic>
      <p:pic>
        <p:nvPicPr>
          <p:cNvPr id="95" name="Google Shape;95;p19"/>
          <p:cNvPicPr preferRelativeResize="0"/>
          <p:nvPr/>
        </p:nvPicPr>
        <p:blipFill>
          <a:blip r:embed="rId4">
            <a:alphaModFix/>
          </a:blip>
          <a:stretch>
            <a:fillRect/>
          </a:stretch>
        </p:blipFill>
        <p:spPr>
          <a:xfrm>
            <a:off x="6134100" y="2313325"/>
            <a:ext cx="3009900" cy="2672975"/>
          </a:xfrm>
          <a:prstGeom prst="rect">
            <a:avLst/>
          </a:prstGeom>
          <a:noFill/>
          <a:ln>
            <a:noFill/>
          </a:ln>
        </p:spPr>
      </p:pic>
      <p:pic>
        <p:nvPicPr>
          <p:cNvPr id="96" name="Google Shape;96;p19"/>
          <p:cNvPicPr preferRelativeResize="0"/>
          <p:nvPr/>
        </p:nvPicPr>
        <p:blipFill>
          <a:blip r:embed="rId5">
            <a:alphaModFix/>
          </a:blip>
          <a:stretch>
            <a:fillRect/>
          </a:stretch>
        </p:blipFill>
        <p:spPr>
          <a:xfrm>
            <a:off x="4172700" y="0"/>
            <a:ext cx="2081524" cy="2389901"/>
          </a:xfrm>
          <a:prstGeom prst="rect">
            <a:avLst/>
          </a:prstGeom>
          <a:noFill/>
          <a:ln>
            <a:noFill/>
          </a:ln>
        </p:spPr>
      </p:pic>
      <p:pic>
        <p:nvPicPr>
          <p:cNvPr id="97" name="Google Shape;97;p19"/>
          <p:cNvPicPr preferRelativeResize="0"/>
          <p:nvPr/>
        </p:nvPicPr>
        <p:blipFill>
          <a:blip r:embed="rId6">
            <a:alphaModFix/>
          </a:blip>
          <a:stretch>
            <a:fillRect/>
          </a:stretch>
        </p:blipFill>
        <p:spPr>
          <a:xfrm>
            <a:off x="4172700" y="2313325"/>
            <a:ext cx="1961400" cy="2471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Berkshire Swash"/>
                <a:ea typeface="Berkshire Swash"/>
                <a:cs typeface="Berkshire Swash"/>
                <a:sym typeface="Berkshire Swash"/>
              </a:rPr>
              <a:t>Recipes!!</a:t>
            </a:r>
            <a:endParaRPr>
              <a:latin typeface="Berkshire Swash"/>
              <a:ea typeface="Berkshire Swash"/>
              <a:cs typeface="Berkshire Swash"/>
              <a:sym typeface="Berkshire Swash"/>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Fried kotletki - </a:t>
            </a:r>
            <a:r>
              <a:rPr lang="en" u="sng">
                <a:solidFill>
                  <a:schemeClr val="hlink"/>
                </a:solidFill>
                <a:hlinkClick r:id="rId3"/>
              </a:rPr>
              <a:t>https://natashaskitchen.com/chicken-kotleti-you-will-dream-about-recipe/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Yams- </a:t>
            </a:r>
            <a:r>
              <a:rPr lang="en" u="sng">
                <a:solidFill>
                  <a:schemeClr val="hlink"/>
                </a:solidFill>
                <a:hlinkClick r:id="rId4"/>
              </a:rPr>
              <a:t>https://natashaskitchen.com/maple-roasted-sweet-potatoes-and-bacon/</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Borscht- </a:t>
            </a:r>
            <a:r>
              <a:rPr lang="en" u="sng">
                <a:solidFill>
                  <a:schemeClr val="hlink"/>
                </a:solidFill>
                <a:hlinkClick r:id="rId5"/>
              </a:rPr>
              <a:t>https://natashaskitchen.com/borscht-recipe-with-meat/</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Syrniki - </a:t>
            </a:r>
            <a:r>
              <a:rPr lang="en" u="sng">
                <a:solidFill>
                  <a:schemeClr val="hlink"/>
                </a:solidFill>
                <a:hlinkClick r:id="rId6"/>
              </a:rPr>
              <a:t>https://natashaskitchen.com/ukrainian-syrniki-recipe/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Pelmeni - </a:t>
            </a:r>
            <a:r>
              <a:rPr lang="en" u="sng">
                <a:solidFill>
                  <a:schemeClr val="hlink"/>
                </a:solidFill>
                <a:hlinkClick r:id="rId7"/>
              </a:rPr>
              <a:t>https://natashaskitchen.com/russian-pelmeni-recipe-new-dough-recipe/</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https://youtu.be/0ri6Fq2-EFU</a:t>
            </a:r>
            <a:endParaRPr/>
          </a:p>
          <a:p>
            <a:pPr marL="0" lvl="0" indent="0" algn="l" rtl="0">
              <a:spcBef>
                <a:spcPts val="1600"/>
              </a:spcBef>
              <a:spcAft>
                <a:spcPts val="0"/>
              </a:spcAft>
              <a:buNone/>
            </a:pPr>
            <a:r>
              <a:rPr lang="en" u="sng">
                <a:solidFill>
                  <a:schemeClr val="hlink"/>
                </a:solidFill>
                <a:hlinkClick r:id="rId4"/>
              </a:rPr>
              <a:t>https://youtu.be/M0aB6tLipRk</a:t>
            </a: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629</Words>
  <Application>Microsoft Office PowerPoint</Application>
  <PresentationFormat>On-screen Show (16:9)</PresentationFormat>
  <Paragraphs>42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Berkshire Swash</vt:lpstr>
      <vt:lpstr>Comfortaa</vt:lpstr>
      <vt:lpstr>Arial</vt:lpstr>
      <vt:lpstr>Simple Light</vt:lpstr>
      <vt:lpstr>WELCOME TO RUSSIAN CLUB!!  We will begin shortly :) </vt:lpstr>
      <vt:lpstr>Russian harvest festival history</vt:lpstr>
      <vt:lpstr>Continued </vt:lpstr>
      <vt:lpstr>Modern day celebrations</vt:lpstr>
      <vt:lpstr>Traditions/ Rituals</vt:lpstr>
      <vt:lpstr>Continued </vt:lpstr>
      <vt:lpstr>Foods</vt:lpstr>
      <vt:lpstr>Recipes!!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RUSSIAN CLUB!!  We will begin shortly :)</dc:title>
  <dc:creator>Elena Marshall</dc:creator>
  <cp:lastModifiedBy>Elena Marshall</cp:lastModifiedBy>
  <cp:revision>1</cp:revision>
  <dcterms:modified xsi:type="dcterms:W3CDTF">2020-11-24T02:44:16Z</dcterms:modified>
</cp:coreProperties>
</file>